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2" r:id="rId3"/>
    <p:sldId id="257" r:id="rId4"/>
    <p:sldId id="265" r:id="rId5"/>
    <p:sldId id="261" r:id="rId6"/>
    <p:sldId id="258" r:id="rId7"/>
    <p:sldId id="263" r:id="rId8"/>
    <p:sldId id="266" r:id="rId9"/>
    <p:sldId id="276" r:id="rId10"/>
    <p:sldId id="277" r:id="rId11"/>
    <p:sldId id="278" r:id="rId12"/>
    <p:sldId id="291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A0A7"/>
    <a:srgbClr val="C06536"/>
    <a:srgbClr val="C2976D"/>
    <a:srgbClr val="A18778"/>
    <a:srgbClr val="5C6FBE"/>
    <a:srgbClr val="C18424"/>
    <a:srgbClr val="7795A2"/>
    <a:srgbClr val="F8D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18BD-178F-41FD-9D33-118F38375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2FC389-948B-4FAB-9729-D23257ADE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51590-010E-435B-99D1-66745D8A5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6858-BB93-47C2-B986-D9C309F7D78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025E2-44F4-4275-8D6D-057F7D90D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BB76D-B1B9-41D6-A2B0-F884C02BF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18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BCB0-627E-48B3-A1E6-83710B08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D3F0FF-F84A-43AD-950C-FCBE00C30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17144-5362-43A0-BDDC-282AB54E9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6858-BB93-47C2-B986-D9C309F7D78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F475A-EDD7-476B-BB6F-CA6C76FE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65A53-16E2-49BB-B62C-C258806C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3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6D8D94-1C37-4A8C-8EC4-69C99EE67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CFF02-A677-4150-93FD-056EBA355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36948-6DFE-4637-8ED4-DC1B02C55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6858-BB93-47C2-B986-D9C309F7D78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9DF5A-BF24-4A91-B11C-CBA693DA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F748F-8307-4B6F-BE24-96475501A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9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559E-1519-458F-A0DB-B1F400DC9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3F96-0D7F-4C32-B264-BFBF39FF4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6EB69-CD55-49CF-B2A6-81140FF13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6858-BB93-47C2-B986-D9C309F7D78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610B1-6C56-4D79-9486-9D9A19D54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1075-52C8-49BC-9FAD-38B155BC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14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8926-2480-46DE-AC80-4575E6907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449B2-CBBA-4416-A943-AF25E9945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9AF74-192D-4082-B727-7CA689245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6858-BB93-47C2-B986-D9C309F7D78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D3A2B-B643-43A6-828A-12251761B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6A122-CDF9-4318-B081-274459FB7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88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E33D6-EF06-498D-8DD4-B574EEED4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FC2BC-CB8F-4F69-BDFF-7AC9473CCD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6A7AF-4490-476C-96FD-847482B8A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B7026-4A93-475A-836C-3BE3B1BB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6858-BB93-47C2-B986-D9C309F7D78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F84E0E-24BF-428C-B9FF-5AA25C7CA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0DB38-00EF-4F1D-98F3-220D47AA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7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B088-8015-4241-B41E-EDFD52704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5DA44-BA6E-4942-A856-39A36B43E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D373E-4649-43A6-9063-9109C1A69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ABC3DF-3664-412F-8FC8-38F15A97A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1085F-0B83-4FF0-92C9-9B6523932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D6574-D35E-4A98-8F21-6F803169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6858-BB93-47C2-B986-D9C309F7D78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93E804-33BB-4EB5-9C0B-8E732BE36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7C0DC-B13E-4A38-9C76-01243A93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4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A0F0-BAFF-4C3D-82F7-CE46BB78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0E0D9D-FA3E-4CA7-A1DE-D188362C9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6858-BB93-47C2-B986-D9C309F7D78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59AE-CD4C-4A44-836F-B09E1EAD3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A1EDB-07A6-409E-8D38-933E9C1A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29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D31ED-E5CB-4D6B-9FCA-53E476014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6858-BB93-47C2-B986-D9C309F7D78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9844E3-A852-4356-9E15-EA6901022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966BD-4838-4ADA-B9FD-E49288B58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58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A0EC-27BB-4C9C-8CC2-2AE35502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EFC45-6D50-4E1C-94F5-DF7B1FE1B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EAFEC-FC22-43B6-B8D1-A64A15E3B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33068-0CF5-4EDF-9F45-802001B2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6858-BB93-47C2-B986-D9C309F7D78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E52CE-324A-4712-94BF-E3A70D7CB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B7DC1-3FFC-401B-B7A3-5012F0A1B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3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157EA-FD56-494C-BB47-FA90958DE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086ACB-C9E5-491A-938D-38CC98486B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3F54B-AE53-4A2B-A6A5-A1E221FF1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3EDB3-B368-44E3-A02B-25B29A5F7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6858-BB93-47C2-B986-D9C309F7D78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8D0CF-D3B5-4C22-B8EC-FC9315E47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B30E9-961F-4CB3-8350-0D7654783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86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F1FAF8-CB4F-4E17-8590-243C3276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87F62-FAFF-420D-ADB4-6F86A7981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EA950-E3A1-424B-A77A-C5C94A437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D6858-BB93-47C2-B986-D9C309F7D78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225A1-CBE5-45CE-95AC-E1ED41B86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80F1B-CB02-4EAA-A0C5-17AB9FF47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2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FE0C2-AE38-4A49-950C-F5600B53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客群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zh-TW" altLang="en-US" dirty="0">
                <a:solidFill>
                  <a:schemeClr val="bg1"/>
                </a:solidFill>
              </a:rPr>
              <a:t>外星投資者</a:t>
            </a:r>
            <a:r>
              <a:rPr lang="en-US" altLang="zh-TW" dirty="0">
                <a:solidFill>
                  <a:schemeClr val="bg1"/>
                </a:solidFill>
              </a:rPr>
              <a:t> – </a:t>
            </a:r>
            <a:r>
              <a:rPr lang="zh-TW" altLang="en-US" dirty="0">
                <a:solidFill>
                  <a:schemeClr val="bg1"/>
                </a:solidFill>
              </a:rPr>
              <a:t>我們要賣星球給他們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33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CF726-3DBB-48EC-AB33-A51BD97A01D1}"/>
              </a:ext>
            </a:extLst>
          </p:cNvPr>
          <p:cNvSpPr txBox="1"/>
          <p:nvPr/>
        </p:nvSpPr>
        <p:spPr>
          <a:xfrm>
            <a:off x="182479" y="707885"/>
            <a:ext cx="11827041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AEE8B-55F5-48C9-9E02-64F21D2C7EED}"/>
              </a:ext>
            </a:extLst>
          </p:cNvPr>
          <p:cNvSpPr txBox="1"/>
          <p:nvPr/>
        </p:nvSpPr>
        <p:spPr>
          <a:xfrm>
            <a:off x="4927777" y="3075057"/>
            <a:ext cx="2336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ebellion" panose="02000500000000000000" pitchFamily="2" charset="0"/>
              </a:rPr>
              <a:t>Earth</a:t>
            </a:r>
          </a:p>
        </p:txBody>
      </p:sp>
    </p:spTree>
    <p:extLst>
      <p:ext uri="{BB962C8B-B14F-4D97-AF65-F5344CB8AC3E}">
        <p14:creationId xmlns:p14="http://schemas.microsoft.com/office/powerpoint/2010/main" val="192204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2F2FE-CA9F-48AA-A25D-5145B4E2826F}"/>
              </a:ext>
            </a:extLst>
          </p:cNvPr>
          <p:cNvSpPr txBox="1"/>
          <p:nvPr/>
        </p:nvSpPr>
        <p:spPr>
          <a:xfrm>
            <a:off x="182479" y="707885"/>
            <a:ext cx="11827041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6925A-A7D4-4414-A0F1-6A4661C5B088}"/>
              </a:ext>
            </a:extLst>
          </p:cNvPr>
          <p:cNvSpPr txBox="1"/>
          <p:nvPr/>
        </p:nvSpPr>
        <p:spPr>
          <a:xfrm>
            <a:off x="12322833" y="905232"/>
            <a:ext cx="421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ipsum</a:t>
            </a:r>
          </a:p>
        </p:txBody>
      </p:sp>
    </p:spTree>
    <p:extLst>
      <p:ext uri="{BB962C8B-B14F-4D97-AF65-F5344CB8AC3E}">
        <p14:creationId xmlns:p14="http://schemas.microsoft.com/office/powerpoint/2010/main" val="154551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781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0.38372 0.003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93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8A91C3-06B1-485F-ABE5-ADE7862E5E28}"/>
              </a:ext>
            </a:extLst>
          </p:cNvPr>
          <p:cNvSpPr txBox="1"/>
          <p:nvPr/>
        </p:nvSpPr>
        <p:spPr>
          <a:xfrm>
            <a:off x="182479" y="707885"/>
            <a:ext cx="11827041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98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781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CF726-3DBB-48EC-AB33-A51BD97A01D1}"/>
              </a:ext>
            </a:extLst>
          </p:cNvPr>
          <p:cNvSpPr txBox="1"/>
          <p:nvPr/>
        </p:nvSpPr>
        <p:spPr>
          <a:xfrm>
            <a:off x="182479" y="748937"/>
            <a:ext cx="11827041" cy="5401178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 t="-760"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AEE8B-55F5-48C9-9E02-64F21D2C7EED}"/>
              </a:ext>
            </a:extLst>
          </p:cNvPr>
          <p:cNvSpPr txBox="1"/>
          <p:nvPr/>
        </p:nvSpPr>
        <p:spPr>
          <a:xfrm>
            <a:off x="5093876" y="3075057"/>
            <a:ext cx="2004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ebellion" panose="02000500000000000000" pitchFamily="2" charset="0"/>
              </a:rPr>
              <a:t>Mars</a:t>
            </a:r>
          </a:p>
        </p:txBody>
      </p:sp>
    </p:spTree>
    <p:extLst>
      <p:ext uri="{BB962C8B-B14F-4D97-AF65-F5344CB8AC3E}">
        <p14:creationId xmlns:p14="http://schemas.microsoft.com/office/powerpoint/2010/main" val="2679372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2F2FE-CA9F-48AA-A25D-5145B4E2826F}"/>
              </a:ext>
            </a:extLst>
          </p:cNvPr>
          <p:cNvSpPr txBox="1"/>
          <p:nvPr/>
        </p:nvSpPr>
        <p:spPr>
          <a:xfrm>
            <a:off x="182479" y="757645"/>
            <a:ext cx="11827041" cy="5392469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 t="-922" b="-1"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080C7-43C1-4D02-9087-0EB0C8433EE9}"/>
              </a:ext>
            </a:extLst>
          </p:cNvPr>
          <p:cNvSpPr txBox="1"/>
          <p:nvPr/>
        </p:nvSpPr>
        <p:spPr>
          <a:xfrm>
            <a:off x="12382228" y="1320730"/>
            <a:ext cx="4146641" cy="4216539"/>
          </a:xfrm>
          <a:prstGeom prst="rect">
            <a:avLst/>
          </a:prstGeom>
          <a:blipFill dpi="0" rotWithShape="1">
            <a:blip r:embed="rId3">
              <a:alphaModFix amt="35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6536"/>
                </a:solidFill>
                <a:latin typeface="Rebellion" panose="02000500000000000000" pitchFamily="2" charset="0"/>
              </a:rPr>
              <a:t>Mars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C06536"/>
                </a:solidFill>
              </a:rPr>
              <a:t>Diameter:</a:t>
            </a:r>
            <a:r>
              <a:rPr lang="en-US" dirty="0">
                <a:solidFill>
                  <a:srgbClr val="C06536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4,217 miles (6,787 km)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C06536"/>
                </a:solidFill>
              </a:rPr>
              <a:t>Mass: </a:t>
            </a:r>
            <a:r>
              <a:rPr lang="en-US" dirty="0">
                <a:solidFill>
                  <a:schemeClr val="bg1"/>
                </a:solidFill>
              </a:rPr>
              <a:t>6.4171×10^23kg (0.107 Earths)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C06536"/>
                </a:solidFill>
              </a:rPr>
              <a:t>Composition by volume:</a:t>
            </a:r>
          </a:p>
          <a:p>
            <a:r>
              <a:rPr lang="en-US" dirty="0">
                <a:solidFill>
                  <a:schemeClr val="bg1"/>
                </a:solidFill>
              </a:rPr>
              <a:t>    95.97% carbon dioxide</a:t>
            </a:r>
          </a:p>
          <a:p>
            <a:r>
              <a:rPr lang="en-US" dirty="0">
                <a:solidFill>
                  <a:schemeClr val="bg1"/>
                </a:solidFill>
              </a:rPr>
              <a:t>    1.93% argon</a:t>
            </a:r>
          </a:p>
          <a:p>
            <a:r>
              <a:rPr lang="en-US" dirty="0">
                <a:solidFill>
                  <a:schemeClr val="bg1"/>
                </a:solidFill>
              </a:rPr>
              <a:t>    1.89% nitrogen</a:t>
            </a:r>
          </a:p>
          <a:p>
            <a:r>
              <a:rPr lang="en-US" dirty="0">
                <a:solidFill>
                  <a:schemeClr val="bg1"/>
                </a:solidFill>
              </a:rPr>
              <a:t>    0.146% oxygen</a:t>
            </a:r>
          </a:p>
          <a:p>
            <a:r>
              <a:rPr lang="en-US" dirty="0">
                <a:solidFill>
                  <a:schemeClr val="bg1"/>
                </a:solidFill>
              </a:rPr>
              <a:t>    0.0557% carbon monoxide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C06536"/>
                </a:solidFill>
              </a:rPr>
              <a:t>Cost: </a:t>
            </a:r>
            <a:r>
              <a:rPr lang="en-US" sz="2400" dirty="0">
                <a:solidFill>
                  <a:schemeClr val="bg1"/>
                </a:solidFill>
              </a:rPr>
              <a:t>2,165,100 Credits</a:t>
            </a:r>
          </a:p>
        </p:txBody>
      </p:sp>
    </p:spTree>
    <p:extLst>
      <p:ext uri="{BB962C8B-B14F-4D97-AF65-F5344CB8AC3E}">
        <p14:creationId xmlns:p14="http://schemas.microsoft.com/office/powerpoint/2010/main" val="109208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-0.38373 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93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15781 -2.22222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CF726-3DBB-48EC-AB33-A51BD97A01D1}"/>
              </a:ext>
            </a:extLst>
          </p:cNvPr>
          <p:cNvSpPr txBox="1"/>
          <p:nvPr/>
        </p:nvSpPr>
        <p:spPr>
          <a:xfrm>
            <a:off x="182480" y="707885"/>
            <a:ext cx="11774390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 l="1" r="-448"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AEE8B-55F5-48C9-9E02-64F21D2C7EED}"/>
              </a:ext>
            </a:extLst>
          </p:cNvPr>
          <p:cNvSpPr txBox="1"/>
          <p:nvPr/>
        </p:nvSpPr>
        <p:spPr>
          <a:xfrm>
            <a:off x="4719407" y="3075057"/>
            <a:ext cx="2753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ebellion" panose="02000500000000000000" pitchFamily="2" charset="0"/>
              </a:rPr>
              <a:t>Jupiter</a:t>
            </a:r>
          </a:p>
        </p:txBody>
      </p:sp>
    </p:spTree>
    <p:extLst>
      <p:ext uri="{BB962C8B-B14F-4D97-AF65-F5344CB8AC3E}">
        <p14:creationId xmlns:p14="http://schemas.microsoft.com/office/powerpoint/2010/main" val="3152318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2F2FE-CA9F-48AA-A25D-5145B4E2826F}"/>
              </a:ext>
            </a:extLst>
          </p:cNvPr>
          <p:cNvSpPr txBox="1"/>
          <p:nvPr/>
        </p:nvSpPr>
        <p:spPr>
          <a:xfrm>
            <a:off x="182480" y="707885"/>
            <a:ext cx="11774390" cy="5442230"/>
          </a:xfrm>
          <a:prstGeom prst="rect">
            <a:avLst/>
          </a:prstGeom>
          <a:blipFill>
            <a:blip r:embed="rId2">
              <a:alphaModFix amt="59000"/>
            </a:blip>
            <a:stretch>
              <a:fillRect l="1" r="-448"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080C7-43C1-4D02-9087-0EB0C8433EE9}"/>
              </a:ext>
            </a:extLst>
          </p:cNvPr>
          <p:cNvSpPr txBox="1"/>
          <p:nvPr/>
        </p:nvSpPr>
        <p:spPr>
          <a:xfrm>
            <a:off x="12192000" y="960120"/>
            <a:ext cx="4358240" cy="477053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2976D"/>
                </a:solidFill>
                <a:latin typeface="Rebellion" panose="02000500000000000000" pitchFamily="2" charset="0"/>
              </a:rPr>
              <a:t>Jupiter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C2976D"/>
                </a:solidFill>
              </a:rPr>
              <a:t>Diameter:</a:t>
            </a:r>
            <a:r>
              <a:rPr lang="en-US" dirty="0">
                <a:solidFill>
                  <a:srgbClr val="C2976D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86,881 miles (139,822 km)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C2976D"/>
                </a:solidFill>
              </a:rPr>
              <a:t>Mass: </a:t>
            </a:r>
            <a:r>
              <a:rPr lang="en-US" dirty="0">
                <a:solidFill>
                  <a:schemeClr val="bg1"/>
                </a:solidFill>
              </a:rPr>
              <a:t>1.8982×10^27kg (317.8 Earths)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C2976D"/>
                </a:solidFill>
              </a:rPr>
              <a:t>Composition by volume:</a:t>
            </a:r>
          </a:p>
          <a:p>
            <a:r>
              <a:rPr lang="en-US" dirty="0">
                <a:solidFill>
                  <a:schemeClr val="bg1"/>
                </a:solidFill>
              </a:rPr>
              <a:t>    89.8% hydrogen (H2)</a:t>
            </a:r>
          </a:p>
          <a:p>
            <a:r>
              <a:rPr lang="en-US" dirty="0">
                <a:solidFill>
                  <a:schemeClr val="bg1"/>
                </a:solidFill>
              </a:rPr>
              <a:t>    10.2% helium (He)</a:t>
            </a:r>
          </a:p>
          <a:p>
            <a:r>
              <a:rPr lang="en-US" dirty="0">
                <a:solidFill>
                  <a:schemeClr val="bg1"/>
                </a:solidFill>
              </a:rPr>
              <a:t>    0.3% methane (CH4)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C2976D"/>
                </a:solidFill>
              </a:rPr>
              <a:t>Cost: </a:t>
            </a:r>
            <a:r>
              <a:rPr lang="en-US" sz="2400" dirty="0">
                <a:solidFill>
                  <a:schemeClr val="bg1"/>
                </a:solidFill>
              </a:rPr>
              <a:t>26,064,300 Credits</a:t>
            </a:r>
          </a:p>
        </p:txBody>
      </p:sp>
    </p:spTree>
    <p:extLst>
      <p:ext uri="{BB962C8B-B14F-4D97-AF65-F5344CB8AC3E}">
        <p14:creationId xmlns:p14="http://schemas.microsoft.com/office/powerpoint/2010/main" val="106542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-0.38373 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93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-0.15782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CF726-3DBB-48EC-AB33-A51BD97A01D1}"/>
              </a:ext>
            </a:extLst>
          </p:cNvPr>
          <p:cNvSpPr txBox="1"/>
          <p:nvPr/>
        </p:nvSpPr>
        <p:spPr>
          <a:xfrm>
            <a:off x="182480" y="748937"/>
            <a:ext cx="11774390" cy="5401178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 l="1" t="-760" r="-448"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AEE8B-55F5-48C9-9E02-64F21D2C7EED}"/>
              </a:ext>
            </a:extLst>
          </p:cNvPr>
          <p:cNvSpPr txBox="1"/>
          <p:nvPr/>
        </p:nvSpPr>
        <p:spPr>
          <a:xfrm>
            <a:off x="4745533" y="3075057"/>
            <a:ext cx="2700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ebellion" panose="02000500000000000000" pitchFamily="2" charset="0"/>
              </a:rPr>
              <a:t>Saturn</a:t>
            </a:r>
          </a:p>
        </p:txBody>
      </p:sp>
    </p:spTree>
    <p:extLst>
      <p:ext uri="{BB962C8B-B14F-4D97-AF65-F5344CB8AC3E}">
        <p14:creationId xmlns:p14="http://schemas.microsoft.com/office/powerpoint/2010/main" val="223947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2F2FE-CA9F-48AA-A25D-5145B4E2826F}"/>
              </a:ext>
            </a:extLst>
          </p:cNvPr>
          <p:cNvSpPr txBox="1"/>
          <p:nvPr/>
        </p:nvSpPr>
        <p:spPr>
          <a:xfrm>
            <a:off x="182480" y="757645"/>
            <a:ext cx="11783098" cy="5392469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 t="-920" r="-373" b="-3"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080C7-43C1-4D02-9087-0EB0C8433EE9}"/>
              </a:ext>
            </a:extLst>
          </p:cNvPr>
          <p:cNvSpPr txBox="1"/>
          <p:nvPr/>
        </p:nvSpPr>
        <p:spPr>
          <a:xfrm>
            <a:off x="12453259" y="1182231"/>
            <a:ext cx="3946947" cy="44935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A18778"/>
                </a:solidFill>
                <a:latin typeface="Rebellion" panose="02000500000000000000" pitchFamily="2" charset="0"/>
              </a:rPr>
              <a:t>Saturn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A18778"/>
                </a:solidFill>
              </a:rPr>
              <a:t>Diameter:</a:t>
            </a:r>
            <a:r>
              <a:rPr lang="en-US" dirty="0">
                <a:solidFill>
                  <a:srgbClr val="A18778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74,900 miles (120,500 km)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A18778"/>
                </a:solidFill>
              </a:rPr>
              <a:t>Mass: </a:t>
            </a:r>
            <a:r>
              <a:rPr lang="en-US" dirty="0">
                <a:solidFill>
                  <a:schemeClr val="bg1"/>
                </a:solidFill>
              </a:rPr>
              <a:t>5.6834×10^26kg (95.159 Earths)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A18778"/>
                </a:solidFill>
              </a:rPr>
              <a:t>Composition by volume:</a:t>
            </a:r>
          </a:p>
          <a:p>
            <a:r>
              <a:rPr lang="en-US" dirty="0">
                <a:solidFill>
                  <a:schemeClr val="bg1"/>
                </a:solidFill>
              </a:rPr>
              <a:t>    96.3%	hydrogen (H2)</a:t>
            </a:r>
          </a:p>
          <a:p>
            <a:r>
              <a:rPr lang="en-US" dirty="0">
                <a:solidFill>
                  <a:schemeClr val="bg1"/>
                </a:solidFill>
              </a:rPr>
              <a:t>    3.25%	helium (He)</a:t>
            </a:r>
          </a:p>
          <a:p>
            <a:r>
              <a:rPr lang="en-US" dirty="0">
                <a:solidFill>
                  <a:schemeClr val="bg1"/>
                </a:solidFill>
              </a:rPr>
              <a:t>    0.45%	methane (CH4)</a:t>
            </a:r>
          </a:p>
          <a:p>
            <a:r>
              <a:rPr lang="en-US" dirty="0">
                <a:solidFill>
                  <a:schemeClr val="bg1"/>
                </a:solidFill>
              </a:rPr>
              <a:t>    0.0125% ammonia (NH3)</a:t>
            </a:r>
          </a:p>
          <a:p>
            <a:r>
              <a:rPr lang="en-US" dirty="0">
                <a:solidFill>
                  <a:schemeClr val="bg1"/>
                </a:solidFill>
              </a:rPr>
              <a:t>    0.0110% hydrogen deuteride (HD)</a:t>
            </a:r>
          </a:p>
          <a:p>
            <a:r>
              <a:rPr lang="en-US" dirty="0">
                <a:solidFill>
                  <a:schemeClr val="bg1"/>
                </a:solidFill>
              </a:rPr>
              <a:t>    0.0007% ethane (C2H6)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A18778"/>
                </a:solidFill>
              </a:rPr>
              <a:t>Cost: </a:t>
            </a:r>
            <a:r>
              <a:rPr lang="en-US" sz="2400" dirty="0">
                <a:solidFill>
                  <a:schemeClr val="bg1"/>
                </a:solidFill>
              </a:rPr>
              <a:t>22,470,000 Credits</a:t>
            </a:r>
          </a:p>
        </p:txBody>
      </p:sp>
    </p:spTree>
    <p:extLst>
      <p:ext uri="{BB962C8B-B14F-4D97-AF65-F5344CB8AC3E}">
        <p14:creationId xmlns:p14="http://schemas.microsoft.com/office/powerpoint/2010/main" val="145409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38372 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93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-0.15782 -2.22222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CF726-3DBB-48EC-AB33-A51BD97A01D1}"/>
              </a:ext>
            </a:extLst>
          </p:cNvPr>
          <p:cNvSpPr txBox="1"/>
          <p:nvPr/>
        </p:nvSpPr>
        <p:spPr>
          <a:xfrm>
            <a:off x="182479" y="707885"/>
            <a:ext cx="11827041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AEE8B-55F5-48C9-9E02-64F21D2C7EED}"/>
              </a:ext>
            </a:extLst>
          </p:cNvPr>
          <p:cNvSpPr txBox="1"/>
          <p:nvPr/>
        </p:nvSpPr>
        <p:spPr>
          <a:xfrm>
            <a:off x="4745533" y="3075057"/>
            <a:ext cx="2700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ebellion" panose="02000500000000000000" pitchFamily="2" charset="0"/>
              </a:rPr>
              <a:t>Uranus</a:t>
            </a:r>
          </a:p>
        </p:txBody>
      </p:sp>
    </p:spTree>
    <p:extLst>
      <p:ext uri="{BB962C8B-B14F-4D97-AF65-F5344CB8AC3E}">
        <p14:creationId xmlns:p14="http://schemas.microsoft.com/office/powerpoint/2010/main" val="502690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BE43EA-4586-4546-BF8E-B69C377D7E8C}"/>
              </a:ext>
            </a:extLst>
          </p:cNvPr>
          <p:cNvSpPr txBox="1"/>
          <p:nvPr/>
        </p:nvSpPr>
        <p:spPr>
          <a:xfrm>
            <a:off x="481012" y="1965960"/>
            <a:ext cx="11229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Aurek-Besh" panose="00000805000000000000" pitchFamily="2" charset="0"/>
              </a:rPr>
              <a:t>Null_Pointer_Excepton</a:t>
            </a:r>
            <a:endParaRPr lang="en-US" sz="2800" dirty="0">
              <a:solidFill>
                <a:schemeClr val="bg1"/>
              </a:solidFill>
              <a:latin typeface="Aurek-Besh" panose="00000805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330E2-B077-41A3-9FB6-85E00C8E2E79}"/>
              </a:ext>
            </a:extLst>
          </p:cNvPr>
          <p:cNvSpPr txBox="1"/>
          <p:nvPr/>
        </p:nvSpPr>
        <p:spPr>
          <a:xfrm>
            <a:off x="3938998" y="3167390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urek-Besh" panose="00000805000000000000" pitchFamily="2" charset="0"/>
              </a:rPr>
              <a:t>Presents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01D238-E604-45EE-8C40-5DDD886C63FF}"/>
              </a:ext>
            </a:extLst>
          </p:cNvPr>
          <p:cNvSpPr txBox="1"/>
          <p:nvPr/>
        </p:nvSpPr>
        <p:spPr>
          <a:xfrm>
            <a:off x="8179251" y="6067425"/>
            <a:ext cx="3531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ebellion" panose="02000500000000000000" pitchFamily="2" charset="0"/>
              </a:rPr>
              <a:t>Translating…</a:t>
            </a:r>
          </a:p>
        </p:txBody>
      </p:sp>
    </p:spTree>
    <p:extLst>
      <p:ext uri="{BB962C8B-B14F-4D97-AF65-F5344CB8AC3E}">
        <p14:creationId xmlns:p14="http://schemas.microsoft.com/office/powerpoint/2010/main" val="2138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11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2F2FE-CA9F-48AA-A25D-5145B4E2826F}"/>
              </a:ext>
            </a:extLst>
          </p:cNvPr>
          <p:cNvSpPr txBox="1"/>
          <p:nvPr/>
        </p:nvSpPr>
        <p:spPr>
          <a:xfrm>
            <a:off x="182479" y="707885"/>
            <a:ext cx="11827041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080C7-43C1-4D02-9087-0EB0C8433EE9}"/>
              </a:ext>
            </a:extLst>
          </p:cNvPr>
          <p:cNvSpPr txBox="1"/>
          <p:nvPr/>
        </p:nvSpPr>
        <p:spPr>
          <a:xfrm>
            <a:off x="12338685" y="951397"/>
            <a:ext cx="4029075" cy="5047536"/>
          </a:xfrm>
          <a:prstGeom prst="rect">
            <a:avLst/>
          </a:prstGeom>
          <a:blipFill dpi="0" rotWithShape="1">
            <a:blip r:embed="rId3">
              <a:alphaModFix amt="40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795A2"/>
                </a:solidFill>
                <a:latin typeface="Rebellion" panose="02000500000000000000" pitchFamily="2" charset="0"/>
              </a:rPr>
              <a:t>Uranus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7795A2"/>
                </a:solidFill>
              </a:rPr>
              <a:t>Diameter:</a:t>
            </a:r>
            <a:r>
              <a:rPr lang="en-US" dirty="0">
                <a:solidFill>
                  <a:srgbClr val="7795A2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31,763 miles (51,120 km)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7795A2"/>
                </a:solidFill>
              </a:rPr>
              <a:t>Mass:</a:t>
            </a:r>
            <a:r>
              <a:rPr lang="en-US" b="1" dirty="0">
                <a:solidFill>
                  <a:srgbClr val="F8D6B3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3.3011×10^23kg (0.055 Earths)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7795A2"/>
                </a:solidFill>
              </a:rPr>
              <a:t>Composition by volume:</a:t>
            </a:r>
          </a:p>
          <a:p>
            <a:r>
              <a:rPr lang="en-US" dirty="0">
                <a:solidFill>
                  <a:schemeClr val="bg1"/>
                </a:solidFill>
              </a:rPr>
              <a:t>    42% molecular oxygen</a:t>
            </a:r>
          </a:p>
          <a:p>
            <a:r>
              <a:rPr lang="en-US" dirty="0">
                <a:solidFill>
                  <a:schemeClr val="bg1"/>
                </a:solidFill>
              </a:rPr>
              <a:t>    29.0% sodium</a:t>
            </a:r>
          </a:p>
          <a:p>
            <a:r>
              <a:rPr lang="en-US" dirty="0">
                <a:solidFill>
                  <a:schemeClr val="bg1"/>
                </a:solidFill>
              </a:rPr>
              <a:t>    22.0% hydrogen</a:t>
            </a:r>
          </a:p>
          <a:p>
            <a:r>
              <a:rPr lang="en-US" dirty="0">
                <a:solidFill>
                  <a:schemeClr val="bg1"/>
                </a:solidFill>
              </a:rPr>
              <a:t>    6.0% helium</a:t>
            </a:r>
          </a:p>
          <a:p>
            <a:r>
              <a:rPr lang="en-US" dirty="0">
                <a:solidFill>
                  <a:schemeClr val="bg1"/>
                </a:solidFill>
              </a:rPr>
              <a:t>    0.5% potassium</a:t>
            </a:r>
          </a:p>
          <a:p>
            <a:r>
              <a:rPr lang="en-US" dirty="0">
                <a:solidFill>
                  <a:schemeClr val="bg1"/>
                </a:solidFill>
              </a:rPr>
              <a:t>Trace amounts of argon, nitrogen, carbon dioxide, water vapor, xenon, krypton, and neon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7795A2"/>
                </a:solidFill>
              </a:rPr>
              <a:t>Cost:</a:t>
            </a:r>
            <a:r>
              <a:rPr lang="en-US" sz="2400" b="1" dirty="0">
                <a:solidFill>
                  <a:srgbClr val="F8D6B3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909,300 Credits</a:t>
            </a:r>
          </a:p>
        </p:txBody>
      </p:sp>
    </p:spTree>
    <p:extLst>
      <p:ext uri="{BB962C8B-B14F-4D97-AF65-F5344CB8AC3E}">
        <p14:creationId xmlns:p14="http://schemas.microsoft.com/office/powerpoint/2010/main" val="19261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0.38372 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93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781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CF726-3DBB-48EC-AB33-A51BD97A01D1}"/>
              </a:ext>
            </a:extLst>
          </p:cNvPr>
          <p:cNvSpPr txBox="1"/>
          <p:nvPr/>
        </p:nvSpPr>
        <p:spPr>
          <a:xfrm>
            <a:off x="182479" y="707885"/>
            <a:ext cx="11800515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 r="-225"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AEE8B-55F5-48C9-9E02-64F21D2C7EED}"/>
              </a:ext>
            </a:extLst>
          </p:cNvPr>
          <p:cNvSpPr txBox="1"/>
          <p:nvPr/>
        </p:nvSpPr>
        <p:spPr>
          <a:xfrm>
            <a:off x="4514756" y="3075057"/>
            <a:ext cx="3162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ebellion" panose="02000500000000000000" pitchFamily="2" charset="0"/>
              </a:rPr>
              <a:t>Neptune</a:t>
            </a:r>
          </a:p>
        </p:txBody>
      </p:sp>
    </p:spTree>
    <p:extLst>
      <p:ext uri="{BB962C8B-B14F-4D97-AF65-F5344CB8AC3E}">
        <p14:creationId xmlns:p14="http://schemas.microsoft.com/office/powerpoint/2010/main" val="3712159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2F2FE-CA9F-48AA-A25D-5145B4E2826F}"/>
              </a:ext>
            </a:extLst>
          </p:cNvPr>
          <p:cNvSpPr txBox="1"/>
          <p:nvPr/>
        </p:nvSpPr>
        <p:spPr>
          <a:xfrm>
            <a:off x="182480" y="707885"/>
            <a:ext cx="11783098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 r="-373"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080C7-43C1-4D02-9087-0EB0C8433EE9}"/>
              </a:ext>
            </a:extLst>
          </p:cNvPr>
          <p:cNvSpPr txBox="1"/>
          <p:nvPr/>
        </p:nvSpPr>
        <p:spPr>
          <a:xfrm>
            <a:off x="12466504" y="1043731"/>
            <a:ext cx="4029075" cy="477053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5C6FBE"/>
                </a:solidFill>
                <a:latin typeface="Rebellion" panose="02000500000000000000" pitchFamily="2" charset="0"/>
              </a:rPr>
              <a:t>Neptune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5C6FBE"/>
                </a:solidFill>
              </a:rPr>
              <a:t>Diameter:</a:t>
            </a:r>
            <a:r>
              <a:rPr lang="en-US" dirty="0">
                <a:solidFill>
                  <a:srgbClr val="5C6FBE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30,775 miles (49,530 km)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5C6FBE"/>
                </a:solidFill>
              </a:rPr>
              <a:t>Mass: </a:t>
            </a:r>
            <a:r>
              <a:rPr lang="en-US" dirty="0">
                <a:solidFill>
                  <a:schemeClr val="bg1"/>
                </a:solidFill>
              </a:rPr>
              <a:t>1.0243×10^26kg (17.147 Earths)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5C6FBE"/>
                </a:solidFill>
              </a:rPr>
              <a:t>Composition by volume:</a:t>
            </a:r>
          </a:p>
          <a:p>
            <a:r>
              <a:rPr lang="en-US" dirty="0">
                <a:solidFill>
                  <a:schemeClr val="bg1"/>
                </a:solidFill>
              </a:rPr>
              <a:t>    80% hydrogen (H2)</a:t>
            </a:r>
          </a:p>
          <a:p>
            <a:r>
              <a:rPr lang="en-US" dirty="0">
                <a:solidFill>
                  <a:schemeClr val="bg1"/>
                </a:solidFill>
              </a:rPr>
              <a:t>    19% helium (He)</a:t>
            </a:r>
          </a:p>
          <a:p>
            <a:r>
              <a:rPr lang="en-US" dirty="0">
                <a:solidFill>
                  <a:schemeClr val="bg1"/>
                </a:solidFill>
              </a:rPr>
              <a:t>    1.5% methane (CH4)</a:t>
            </a:r>
          </a:p>
          <a:p>
            <a:r>
              <a:rPr lang="en-US" dirty="0">
                <a:solidFill>
                  <a:schemeClr val="bg1"/>
                </a:solidFill>
              </a:rPr>
              <a:t>    ~0.019% hydrogen deuteride (HD)</a:t>
            </a:r>
          </a:p>
          <a:p>
            <a:r>
              <a:rPr lang="en-US" dirty="0">
                <a:solidFill>
                  <a:schemeClr val="bg1"/>
                </a:solidFill>
              </a:rPr>
              <a:t>    ~0.00015% ethane (C2H6)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5C6FBE"/>
                </a:solidFill>
              </a:rPr>
              <a:t>Cost: </a:t>
            </a:r>
            <a:r>
              <a:rPr lang="en-US" sz="2400" dirty="0">
                <a:solidFill>
                  <a:schemeClr val="bg1"/>
                </a:solidFill>
              </a:rPr>
              <a:t>9,232,500 Credits</a:t>
            </a:r>
          </a:p>
        </p:txBody>
      </p:sp>
    </p:spTree>
    <p:extLst>
      <p:ext uri="{BB962C8B-B14F-4D97-AF65-F5344CB8AC3E}">
        <p14:creationId xmlns:p14="http://schemas.microsoft.com/office/powerpoint/2010/main" val="336774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0.38372 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93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-0.15782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CF726-3DBB-48EC-AB33-A51BD97A01D1}"/>
              </a:ext>
            </a:extLst>
          </p:cNvPr>
          <p:cNvSpPr txBox="1"/>
          <p:nvPr/>
        </p:nvSpPr>
        <p:spPr>
          <a:xfrm>
            <a:off x="182479" y="707885"/>
            <a:ext cx="11827041" cy="5442230"/>
          </a:xfrm>
          <a:prstGeom prst="rect">
            <a:avLst/>
          </a:pr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AEE8B-55F5-48C9-9E02-64F21D2C7EED}"/>
              </a:ext>
            </a:extLst>
          </p:cNvPr>
          <p:cNvSpPr txBox="1"/>
          <p:nvPr/>
        </p:nvSpPr>
        <p:spPr>
          <a:xfrm>
            <a:off x="4927777" y="3075057"/>
            <a:ext cx="2336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Rebellion" panose="02000500000000000000" pitchFamily="2" charset="0"/>
              </a:rPr>
              <a:t>pluto</a:t>
            </a:r>
            <a:endParaRPr lang="en-US" sz="4000" dirty="0">
              <a:solidFill>
                <a:schemeClr val="bg1"/>
              </a:solidFill>
              <a:latin typeface="Rebellion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740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2F2FE-CA9F-48AA-A25D-5145B4E2826F}"/>
              </a:ext>
            </a:extLst>
          </p:cNvPr>
          <p:cNvSpPr txBox="1"/>
          <p:nvPr/>
        </p:nvSpPr>
        <p:spPr>
          <a:xfrm>
            <a:off x="182479" y="707885"/>
            <a:ext cx="11827041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080C7-43C1-4D02-9087-0EB0C8433EE9}"/>
              </a:ext>
            </a:extLst>
          </p:cNvPr>
          <p:cNvSpPr txBox="1"/>
          <p:nvPr/>
        </p:nvSpPr>
        <p:spPr>
          <a:xfrm>
            <a:off x="12368182" y="1320730"/>
            <a:ext cx="4029075" cy="421653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3A0A7"/>
                </a:solidFill>
                <a:latin typeface="Rebellion" panose="02000500000000000000" pitchFamily="2" charset="0"/>
              </a:rPr>
              <a:t>Pluto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93A0A7"/>
                </a:solidFill>
              </a:rPr>
              <a:t>Diameter:</a:t>
            </a:r>
            <a:r>
              <a:rPr lang="en-US" dirty="0">
                <a:solidFill>
                  <a:srgbClr val="93A0A7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1,430 miles (2,301 km)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93A0A7"/>
                </a:solidFill>
              </a:rPr>
              <a:t>Mass: </a:t>
            </a:r>
            <a:r>
              <a:rPr lang="en-US" dirty="0">
                <a:solidFill>
                  <a:schemeClr val="bg1"/>
                </a:solidFill>
              </a:rPr>
              <a:t>1.303×10^22 kg (0.00218 Earths)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93A0A7"/>
                </a:solidFill>
              </a:rPr>
              <a:t>Composition:</a:t>
            </a:r>
          </a:p>
          <a:p>
            <a:r>
              <a:rPr lang="en-US" b="1" dirty="0">
                <a:solidFill>
                  <a:srgbClr val="F8D6B3"/>
                </a:solidFill>
              </a:rPr>
              <a:t>    </a:t>
            </a:r>
            <a:r>
              <a:rPr lang="en-US" dirty="0">
                <a:solidFill>
                  <a:schemeClr val="bg1"/>
                </a:solidFill>
              </a:rPr>
              <a:t>Nitrogen</a:t>
            </a:r>
          </a:p>
          <a:p>
            <a:r>
              <a:rPr lang="en-US" dirty="0">
                <a:solidFill>
                  <a:schemeClr val="bg1"/>
                </a:solidFill>
              </a:rPr>
              <a:t>    Methane</a:t>
            </a:r>
          </a:p>
          <a:p>
            <a:r>
              <a:rPr lang="en-US" dirty="0">
                <a:solidFill>
                  <a:schemeClr val="bg1"/>
                </a:solidFill>
              </a:rPr>
              <a:t>    Carbon Monoxide</a:t>
            </a:r>
          </a:p>
          <a:p>
            <a:endParaRPr lang="en-US" b="1" dirty="0">
              <a:solidFill>
                <a:srgbClr val="F8D6B3"/>
              </a:solidFill>
            </a:endParaRPr>
          </a:p>
          <a:p>
            <a:endParaRPr lang="en-US" b="1" dirty="0">
              <a:solidFill>
                <a:srgbClr val="F8D6B3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93A0A7"/>
                </a:solidFill>
              </a:rPr>
              <a:t>Cost: </a:t>
            </a:r>
            <a:r>
              <a:rPr lang="en-US" sz="2400" dirty="0">
                <a:solidFill>
                  <a:schemeClr val="bg1"/>
                </a:solidFill>
              </a:rPr>
              <a:t>909,300 Credits</a:t>
            </a:r>
          </a:p>
        </p:txBody>
      </p:sp>
    </p:spTree>
    <p:extLst>
      <p:ext uri="{BB962C8B-B14F-4D97-AF65-F5344CB8AC3E}">
        <p14:creationId xmlns:p14="http://schemas.microsoft.com/office/powerpoint/2010/main" val="167676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0.38372 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93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781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BE43EA-4586-4546-BF8E-B69C377D7E8C}"/>
              </a:ext>
            </a:extLst>
          </p:cNvPr>
          <p:cNvSpPr txBox="1"/>
          <p:nvPr/>
        </p:nvSpPr>
        <p:spPr>
          <a:xfrm>
            <a:off x="1598003" y="1962220"/>
            <a:ext cx="8818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Rebellion" panose="02000500000000000000" pitchFamily="2" charset="0"/>
              </a:rPr>
              <a:t>Null_Pointer_Excepton</a:t>
            </a:r>
            <a:endParaRPr lang="en-US" sz="4000" dirty="0">
              <a:solidFill>
                <a:schemeClr val="bg1"/>
              </a:solidFill>
              <a:latin typeface="Rebellion" panose="02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330E2-B077-41A3-9FB6-85E00C8E2E79}"/>
              </a:ext>
            </a:extLst>
          </p:cNvPr>
          <p:cNvSpPr txBox="1"/>
          <p:nvPr/>
        </p:nvSpPr>
        <p:spPr>
          <a:xfrm>
            <a:off x="4432914" y="3109728"/>
            <a:ext cx="31486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ebellion" panose="02000500000000000000" pitchFamily="2" charset="0"/>
              </a:rPr>
              <a:t>Presents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04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0AC5E4-0CA8-4069-918A-4602B9D58E1A}"/>
              </a:ext>
            </a:extLst>
          </p:cNvPr>
          <p:cNvSpPr txBox="1"/>
          <p:nvPr/>
        </p:nvSpPr>
        <p:spPr>
          <a:xfrm>
            <a:off x="1111045" y="3075057"/>
            <a:ext cx="9969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ebellion" panose="02000500000000000000" pitchFamily="2" charset="0"/>
              </a:rPr>
              <a:t>Solar System Buyer’s Guide</a:t>
            </a:r>
          </a:p>
        </p:txBody>
      </p:sp>
    </p:spTree>
    <p:extLst>
      <p:ext uri="{BB962C8B-B14F-4D97-AF65-F5344CB8AC3E}">
        <p14:creationId xmlns:p14="http://schemas.microsoft.com/office/powerpoint/2010/main" val="244999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&#10;&#10;Description generated with high confidence">
            <a:extLst>
              <a:ext uri="{FF2B5EF4-FFF2-40B4-BE49-F238E27FC236}">
                <a16:creationId xmlns:a16="http://schemas.microsoft.com/office/drawing/2014/main" id="{A6A2C333-1510-44A2-BECC-DAFE15F54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195"/>
            <a:ext cx="12192000" cy="552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CF726-3DBB-48EC-AB33-A51BD97A01D1}"/>
              </a:ext>
            </a:extLst>
          </p:cNvPr>
          <p:cNvSpPr txBox="1"/>
          <p:nvPr/>
        </p:nvSpPr>
        <p:spPr>
          <a:xfrm>
            <a:off x="182479" y="707885"/>
            <a:ext cx="11827041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AEE8B-55F5-48C9-9E02-64F21D2C7EED}"/>
              </a:ext>
            </a:extLst>
          </p:cNvPr>
          <p:cNvSpPr txBox="1"/>
          <p:nvPr/>
        </p:nvSpPr>
        <p:spPr>
          <a:xfrm>
            <a:off x="4493564" y="3075057"/>
            <a:ext cx="3204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ebellion" panose="02000500000000000000" pitchFamily="2" charset="0"/>
              </a:rPr>
              <a:t>Mercury</a:t>
            </a:r>
          </a:p>
        </p:txBody>
      </p:sp>
    </p:spTree>
    <p:extLst>
      <p:ext uri="{BB962C8B-B14F-4D97-AF65-F5344CB8AC3E}">
        <p14:creationId xmlns:p14="http://schemas.microsoft.com/office/powerpoint/2010/main" val="3416212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87118-3F76-49C5-956B-59AD66115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706900"/>
            <a:ext cx="11827265" cy="5444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8080C7-43C1-4D02-9087-0EB0C8433EE9}"/>
              </a:ext>
            </a:extLst>
          </p:cNvPr>
          <p:cNvSpPr txBox="1"/>
          <p:nvPr/>
        </p:nvSpPr>
        <p:spPr>
          <a:xfrm>
            <a:off x="12338685" y="951397"/>
            <a:ext cx="4029075" cy="5047536"/>
          </a:xfrm>
          <a:prstGeom prst="rect">
            <a:avLst/>
          </a:prstGeom>
          <a:blipFill dpi="0" rotWithShape="1">
            <a:blip r:embed="rId3">
              <a:alphaModFix amt="35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8D6B3"/>
                </a:solidFill>
                <a:latin typeface="Rebellion" panose="02000500000000000000" pitchFamily="2" charset="0"/>
              </a:rPr>
              <a:t>Mercury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Diameter:</a:t>
            </a:r>
            <a:r>
              <a:rPr lang="en-US" dirty="0">
                <a:solidFill>
                  <a:srgbClr val="F8D6B3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3031 miles (4,878 km)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Mass: </a:t>
            </a:r>
            <a:r>
              <a:rPr lang="en-US" dirty="0">
                <a:solidFill>
                  <a:schemeClr val="bg1"/>
                </a:solidFill>
              </a:rPr>
              <a:t>3.3011×10^23kg (0.055 Earths)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Composition by volume:</a:t>
            </a:r>
          </a:p>
          <a:p>
            <a:r>
              <a:rPr lang="en-US" dirty="0">
                <a:solidFill>
                  <a:schemeClr val="bg1"/>
                </a:solidFill>
              </a:rPr>
              <a:t>    42% molecular oxygen</a:t>
            </a:r>
          </a:p>
          <a:p>
            <a:r>
              <a:rPr lang="en-US" dirty="0">
                <a:solidFill>
                  <a:schemeClr val="bg1"/>
                </a:solidFill>
              </a:rPr>
              <a:t>    29.0% sodium</a:t>
            </a:r>
          </a:p>
          <a:p>
            <a:r>
              <a:rPr lang="en-US" dirty="0">
                <a:solidFill>
                  <a:schemeClr val="bg1"/>
                </a:solidFill>
              </a:rPr>
              <a:t>    22.0% hydrogen</a:t>
            </a:r>
          </a:p>
          <a:p>
            <a:r>
              <a:rPr lang="en-US" dirty="0">
                <a:solidFill>
                  <a:schemeClr val="bg1"/>
                </a:solidFill>
              </a:rPr>
              <a:t>    6.0% helium</a:t>
            </a:r>
          </a:p>
          <a:p>
            <a:r>
              <a:rPr lang="en-US" dirty="0">
                <a:solidFill>
                  <a:schemeClr val="bg1"/>
                </a:solidFill>
              </a:rPr>
              <a:t>    0.5% potassium</a:t>
            </a:r>
          </a:p>
          <a:p>
            <a:r>
              <a:rPr lang="en-US" dirty="0">
                <a:solidFill>
                  <a:schemeClr val="bg1"/>
                </a:solidFill>
              </a:rPr>
              <a:t>Trace amounts of argon, nitrogen, carbon dioxide, water vapor, xenon, krypton, and neon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F8D6B3"/>
                </a:solidFill>
              </a:rPr>
              <a:t>Cost: </a:t>
            </a:r>
            <a:r>
              <a:rPr lang="en-US" sz="2400" dirty="0">
                <a:solidFill>
                  <a:schemeClr val="bg1"/>
                </a:solidFill>
              </a:rPr>
              <a:t>909,300 Credits</a:t>
            </a:r>
          </a:p>
        </p:txBody>
      </p:sp>
    </p:spTree>
    <p:extLst>
      <p:ext uri="{BB962C8B-B14F-4D97-AF65-F5344CB8AC3E}">
        <p14:creationId xmlns:p14="http://schemas.microsoft.com/office/powerpoint/2010/main" val="302430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154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0.38372 0.003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93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CF726-3DBB-48EC-AB33-A51BD97A01D1}"/>
              </a:ext>
            </a:extLst>
          </p:cNvPr>
          <p:cNvSpPr txBox="1"/>
          <p:nvPr/>
        </p:nvSpPr>
        <p:spPr>
          <a:xfrm>
            <a:off x="182479" y="707885"/>
            <a:ext cx="11827041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AEE8B-55F5-48C9-9E02-64F21D2C7EED}"/>
              </a:ext>
            </a:extLst>
          </p:cNvPr>
          <p:cNvSpPr txBox="1"/>
          <p:nvPr/>
        </p:nvSpPr>
        <p:spPr>
          <a:xfrm>
            <a:off x="4927777" y="3075057"/>
            <a:ext cx="2336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Rebellion" panose="02000500000000000000" pitchFamily="2" charset="0"/>
              </a:rPr>
              <a:t>VEnus</a:t>
            </a:r>
            <a:endParaRPr lang="en-US" sz="4000" dirty="0">
              <a:solidFill>
                <a:schemeClr val="bg1"/>
              </a:solidFill>
              <a:latin typeface="Rebellion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802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2F2FE-CA9F-48AA-A25D-5145B4E2826F}"/>
              </a:ext>
            </a:extLst>
          </p:cNvPr>
          <p:cNvSpPr txBox="1"/>
          <p:nvPr/>
        </p:nvSpPr>
        <p:spPr>
          <a:xfrm>
            <a:off x="182479" y="707885"/>
            <a:ext cx="11827041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080C7-43C1-4D02-9087-0EB0C8433EE9}"/>
              </a:ext>
            </a:extLst>
          </p:cNvPr>
          <p:cNvSpPr txBox="1"/>
          <p:nvPr/>
        </p:nvSpPr>
        <p:spPr>
          <a:xfrm>
            <a:off x="12322833" y="905232"/>
            <a:ext cx="4216309" cy="5047536"/>
          </a:xfrm>
          <a:prstGeom prst="rect">
            <a:avLst/>
          </a:prstGeom>
          <a:blipFill dpi="0" rotWithShape="1">
            <a:blip r:embed="rId3">
              <a:alphaModFix amt="35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18424"/>
                </a:solidFill>
                <a:latin typeface="Rebellion" panose="02000500000000000000" pitchFamily="2" charset="0"/>
              </a:rPr>
              <a:t>Venus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C18424"/>
                </a:solidFill>
              </a:rPr>
              <a:t>Diameter:</a:t>
            </a:r>
            <a:r>
              <a:rPr lang="en-US" dirty="0">
                <a:solidFill>
                  <a:srgbClr val="C18424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7,521 miles (12,104 km)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C18424"/>
                </a:solidFill>
              </a:rPr>
              <a:t>Mass: </a:t>
            </a:r>
            <a:r>
              <a:rPr lang="en-US" dirty="0">
                <a:solidFill>
                  <a:schemeClr val="bg1"/>
                </a:solidFill>
              </a:rPr>
              <a:t>4.8675×10^24kg (0.815 Earths)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C18424"/>
                </a:solidFill>
              </a:rPr>
              <a:t>Composition by volume:</a:t>
            </a:r>
          </a:p>
          <a:p>
            <a:r>
              <a:rPr lang="en-US" dirty="0">
                <a:solidFill>
                  <a:schemeClr val="bg1"/>
                </a:solidFill>
              </a:rPr>
              <a:t>    96.5% carbon dioxide</a:t>
            </a:r>
          </a:p>
          <a:p>
            <a:r>
              <a:rPr lang="en-US" dirty="0">
                <a:solidFill>
                  <a:schemeClr val="bg1"/>
                </a:solidFill>
              </a:rPr>
              <a:t>    3.5% nitrogen</a:t>
            </a:r>
          </a:p>
          <a:p>
            <a:r>
              <a:rPr lang="en-US" dirty="0">
                <a:solidFill>
                  <a:schemeClr val="bg1"/>
                </a:solidFill>
              </a:rPr>
              <a:t>    0.015% sulfur dioxide</a:t>
            </a:r>
          </a:p>
          <a:p>
            <a:r>
              <a:rPr lang="en-US" dirty="0">
                <a:solidFill>
                  <a:schemeClr val="bg1"/>
                </a:solidFill>
              </a:rPr>
              <a:t>    0.007% argon</a:t>
            </a:r>
          </a:p>
          <a:p>
            <a:r>
              <a:rPr lang="en-US" dirty="0">
                <a:solidFill>
                  <a:schemeClr val="bg1"/>
                </a:solidFill>
              </a:rPr>
              <a:t>    0.002% water </a:t>
            </a:r>
            <a:r>
              <a:rPr lang="en-US" dirty="0" err="1">
                <a:solidFill>
                  <a:schemeClr val="bg1"/>
                </a:solidFill>
              </a:rPr>
              <a:t>vapour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0.0017% carbon monoxide</a:t>
            </a:r>
          </a:p>
          <a:p>
            <a:r>
              <a:rPr lang="en-US" dirty="0">
                <a:solidFill>
                  <a:schemeClr val="bg1"/>
                </a:solidFill>
              </a:rPr>
              <a:t>Trace amounts of carbonyl sulfide, hydrogen chloride, hydrogen fluoride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C18424"/>
                </a:solidFill>
              </a:rPr>
              <a:t>Cost: </a:t>
            </a:r>
            <a:r>
              <a:rPr lang="en-US" sz="2400" b="1" dirty="0">
                <a:solidFill>
                  <a:schemeClr val="bg1"/>
                </a:solidFill>
              </a:rPr>
              <a:t>2,256,300</a:t>
            </a:r>
            <a:r>
              <a:rPr lang="en-US" sz="2400" dirty="0">
                <a:solidFill>
                  <a:schemeClr val="bg1"/>
                </a:solidFill>
              </a:rPr>
              <a:t> Credits </a:t>
            </a:r>
          </a:p>
        </p:txBody>
      </p:sp>
    </p:spTree>
    <p:extLst>
      <p:ext uri="{BB962C8B-B14F-4D97-AF65-F5344CB8AC3E}">
        <p14:creationId xmlns:p14="http://schemas.microsoft.com/office/powerpoint/2010/main" val="38898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0.38372 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93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781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</TotalTime>
  <Words>428</Words>
  <Application>Microsoft Office PowerPoint</Application>
  <PresentationFormat>Widescreen</PresentationFormat>
  <Paragraphs>138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新細明體</vt:lpstr>
      <vt:lpstr>Arial</vt:lpstr>
      <vt:lpstr>Aurek-Besh</vt:lpstr>
      <vt:lpstr>Calibri</vt:lpstr>
      <vt:lpstr>Calibri Light</vt:lpstr>
      <vt:lpstr>Rebellion</vt:lpstr>
      <vt:lpstr>Office Theme</vt:lpstr>
      <vt:lpstr>客群: 外星投資者 – 我們要賣星球給他們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Bou-Yu Chen</dc:creator>
  <cp:lastModifiedBy>Bou-Yu Chen</cp:lastModifiedBy>
  <cp:revision>47</cp:revision>
  <dcterms:created xsi:type="dcterms:W3CDTF">2017-11-10T23:06:05Z</dcterms:created>
  <dcterms:modified xsi:type="dcterms:W3CDTF">2017-11-17T03:45:47Z</dcterms:modified>
</cp:coreProperties>
</file>